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9144000" cy="5143500" type="screen16x9"/>
  <p:notesSz cx="6858000" cy="9144000"/>
  <p:embeddedFontLs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Barlow" panose="00000500000000000000" pitchFamily="2" charset="0"/>
      <p:regular r:id="rId39"/>
      <p:bold r:id="rId40"/>
      <p:italic r:id="rId41"/>
      <p:boldItalic r:id="rId42"/>
    </p:embeddedFont>
    <p:embeddedFont>
      <p:font typeface="Barlow Medium" panose="00000600000000000000" pitchFamily="2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</p:embeddedFont>
    <p:embeddedFont>
      <p:font typeface="Montserrat Light" panose="00000400000000000000" pitchFamily="2" charset="0"/>
      <p:regular r:id="rId48"/>
    </p:embeddedFont>
    <p:embeddedFont>
      <p:font typeface="Open Sans" panose="020B0606030504020204" pitchFamily="34" charset="0"/>
      <p:regular r:id="rId49"/>
      <p:bold r:id="rId50"/>
    </p:embeddedFont>
    <p:embeddedFont>
      <p:font typeface="Open Sans SemiBold" panose="020B0706030804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788956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788956e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6fc7f5ec6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6fc7f5ec6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e590519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e590519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6fc7f5ec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6fc7f5ec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6fc7f5ec6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86fc7f5ec6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6fc7f5ec6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6fc7f5ec6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6fc7f5ec6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86fc7f5ec6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fc7f5ec6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fc7f5ec6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6fc7f5ec6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6fc7f5ec6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6fc7f5ec6_0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6fc7f5ec6_0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6fc7f5ec6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6fc7f5ec6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fbe76de3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fbe76de3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fc7f5ec6_0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fc7f5ec6_0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6fc7f5ec6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86fc7f5ec6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86fc7f5ec6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86fc7f5ec6_0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6fc7f5ec6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6fc7f5ec6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6fc7f5ec6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6fc7f5ec6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6fc7f5ec6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6fc7f5ec6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6fbe76df0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6fbe76df0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e249756e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e249756e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6fc7f5ec6_0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86fc7f5ec6_0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86fc7f5ec6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86fc7f5ec6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938fb400f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938fb400f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fbe76df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fbe76df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fbe76df0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6fbe76df0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0cfc7ec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0cfc7ec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bd42b630e_14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bd42b630e_14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fbe76df0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fbe76df0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e590519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e590519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6fc7f5ec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86fc7f5ec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6fc7f5e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6fc7f5e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e590519c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e590519c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">
  <p:cSld name="TITLE_2_1_3">
    <p:bg>
      <p:bgPr>
        <a:solidFill>
          <a:srgbClr val="00BE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General Biology [1/2]</a:t>
            </a:r>
            <a:endParaRPr sz="16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500000000000000"/>
              <a:ea typeface="Barlow Medium" panose="00000500000000000000"/>
              <a:cs typeface="Barlow Medium" panose="00000500000000000000"/>
              <a:sym typeface="Barlow Medium" panose="00000500000000000000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15" name="Google Shape;15;p2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Google Shape;16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">
  <p:cSld name="CUSTOM_10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53601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y">
  <p:cSld name="CUSTOM_10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1" name="Google Shape;111;p12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Learning Competency</a:t>
            </a:r>
            <a:endParaRPr sz="2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835675" y="434000"/>
            <a:ext cx="6665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At the end of the lesson, you should be able to do the following:</a:t>
            </a:r>
            <a:endParaRPr sz="18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192400" y="1057949"/>
            <a:ext cx="8777400" cy="3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ies">
  <p:cSld name="CUSTOM_10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35675" y="281608"/>
            <a:ext cx="5138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At the end of the lesson, you should be able to:</a:t>
            </a:r>
            <a:endParaRPr sz="18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192400" y="823700"/>
            <a:ext cx="8777400" cy="3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CUSTOM_10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35675" y="434000"/>
            <a:ext cx="7186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At the end of the lesson, you should be able to do the following:</a:t>
            </a:r>
            <a:endParaRPr sz="18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body" idx="1"/>
          </p:nvPr>
        </p:nvSpPr>
        <p:spPr>
          <a:xfrm>
            <a:off x="192400" y="1057949"/>
            <a:ext cx="8777400" cy="3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CUSTOM_10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835675" y="281608"/>
            <a:ext cx="5138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At the end of the lesson, you should be able to:</a:t>
            </a:r>
            <a:endParaRPr sz="18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66" name="Google Shape;166;p1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92400" y="823700"/>
            <a:ext cx="8777400" cy="3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sential Question">
  <p:cSld name="CUSTOM_10_1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73" name="Google Shape;173;p16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750" y="1593051"/>
            <a:ext cx="1899950" cy="189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2418850" y="632200"/>
            <a:ext cx="6441000" cy="3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">
  <p:cSld name="CUSTOM_10_1_1_1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192400" y="905375"/>
            <a:ext cx="8777400" cy="3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s">
  <p:cSld name="CUSTOM_10_1_1_1_1_1_1_1_1_1_1_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4132200" cy="405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2"/>
          </p:nvPr>
        </p:nvSpPr>
        <p:spPr>
          <a:xfrm>
            <a:off x="4796625" y="757513"/>
            <a:ext cx="4132200" cy="4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s w/separate headers">
  <p:cSld name="CUSTOM_10_1_1_1_1_1_1_1_1_1_1_3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1"/>
          </p:nvPr>
        </p:nvSpPr>
        <p:spPr>
          <a:xfrm>
            <a:off x="192400" y="1528391"/>
            <a:ext cx="4132200" cy="3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2"/>
          </p:nvPr>
        </p:nvSpPr>
        <p:spPr>
          <a:xfrm>
            <a:off x="4796625" y="1520950"/>
            <a:ext cx="4132200" cy="3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 idx="3"/>
          </p:nvPr>
        </p:nvSpPr>
        <p:spPr>
          <a:xfrm>
            <a:off x="201562" y="770512"/>
            <a:ext cx="4132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"/>
          </p:nvPr>
        </p:nvSpPr>
        <p:spPr>
          <a:xfrm>
            <a:off x="4796748" y="770512"/>
            <a:ext cx="4132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1 column w/ picture right">
  <p:cSld name="CUSTOM_10_1_1_1_1_1_1_1_1_1_1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body" idx="1"/>
          </p:nvPr>
        </p:nvSpPr>
        <p:spPr>
          <a:xfrm>
            <a:off x="151425" y="766675"/>
            <a:ext cx="47595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hemistry Generic Cover Slide">
  <p:cSld name="TITLE_2_1_2">
    <p:bg>
      <p:bgPr>
        <a:solidFill>
          <a:srgbClr val="00BE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7127525" y="599825"/>
            <a:ext cx="1654525" cy="2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General Chemistry [1/2]</a:t>
            </a:r>
            <a:endParaRPr sz="16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500000000000000"/>
              <a:ea typeface="Barlow Medium" panose="00000500000000000000"/>
              <a:cs typeface="Barlow Medium" panose="00000500000000000000"/>
              <a:sym typeface="Barlow Medium" panose="00000500000000000000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23" name="Google Shape;23;p3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Google Shape;24;p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91550" y="4352925"/>
              <a:ext cx="221300" cy="29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1 column w/ picture left">
  <p:cSld name="CUSTOM_10_1_1_1_1_1_1_1_1_1_1_2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4214675" y="766675"/>
            <a:ext cx="48051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Left">
  <p:cSld name="CUSTOM_10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68" name="Google Shape;268;p22"/>
          <p:cNvSpPr/>
          <p:nvPr/>
        </p:nvSpPr>
        <p:spPr>
          <a:xfrm>
            <a:off x="6287600" y="9645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6430137" y="3278099"/>
            <a:ext cx="2400845" cy="1393501"/>
            <a:chOff x="6623400" y="3679849"/>
            <a:chExt cx="2400845" cy="1393501"/>
          </a:xfrm>
        </p:grpSpPr>
        <p:pic>
          <p:nvPicPr>
            <p:cNvPr id="270" name="Google Shape;270;p2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2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2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2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6430100" y="1172775"/>
            <a:ext cx="2400900" cy="3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body" idx="1"/>
          </p:nvPr>
        </p:nvSpPr>
        <p:spPr>
          <a:xfrm>
            <a:off x="151425" y="766675"/>
            <a:ext cx="59556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2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Right">
  <p:cSld name="CUSTOM_10_1_1_1_1_1_1_1_1_1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91" name="Google Shape;291;p23"/>
          <p:cNvSpPr/>
          <p:nvPr/>
        </p:nvSpPr>
        <p:spPr>
          <a:xfrm>
            <a:off x="173098" y="9984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315635" y="3311999"/>
            <a:ext cx="2400845" cy="1393501"/>
            <a:chOff x="6623400" y="3679849"/>
            <a:chExt cx="2400845" cy="1393501"/>
          </a:xfrm>
        </p:grpSpPr>
        <p:pic>
          <p:nvPicPr>
            <p:cNvPr id="293" name="Google Shape;293;p23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3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3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3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3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3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3"/>
          <p:cNvSpPr txBox="1">
            <a:spLocks noGrp="1"/>
          </p:cNvSpPr>
          <p:nvPr>
            <p:ph type="body" idx="1"/>
          </p:nvPr>
        </p:nvSpPr>
        <p:spPr>
          <a:xfrm>
            <a:off x="3014400" y="766675"/>
            <a:ext cx="59556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title" idx="2"/>
          </p:nvPr>
        </p:nvSpPr>
        <p:spPr>
          <a:xfrm>
            <a:off x="315525" y="1172775"/>
            <a:ext cx="2400900" cy="3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CUSTOM_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/>
        </p:nvSpPr>
        <p:spPr>
          <a:xfrm>
            <a:off x="587437" y="124650"/>
            <a:ext cx="51819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563C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Icons</a:t>
            </a:r>
            <a:endParaRPr sz="3000" b="1">
              <a:solidFill>
                <a:srgbClr val="0563C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04" name="Google Shape;304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with picture">
  <p:cSld name="CUSTOM_10_1_1_1_1_1_1_1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wledge Check Question">
  <p:cSld name="CUSTOM_10_1_1_1_1_1_1_1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27" y="-19087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22" name="Google Shape;322;p26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7150" y="1632775"/>
            <a:ext cx="1635475" cy="18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>
            <a:spLocks noGrp="1"/>
          </p:cNvSpPr>
          <p:nvPr>
            <p:ph type="body" idx="1"/>
          </p:nvPr>
        </p:nvSpPr>
        <p:spPr>
          <a:xfrm>
            <a:off x="2418850" y="632200"/>
            <a:ext cx="6441000" cy="3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s">
  <p:cSld name="CUSTOM_10_1_1_1_1_1_1_1_1_1_1_1_1_1_1_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29" name="Google Shape;329;p27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Tips</a:t>
            </a:r>
            <a:endParaRPr sz="24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">
  <p:cSld name="CUSTOM_10_1_1_1_1_1_1_1_1_1_1_1_1_1_1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38" name="Google Shape;338;p28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Tip</a:t>
            </a:r>
            <a:endParaRPr sz="24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member">
  <p:cSld name="CUSTOM_10_1_1_1_1_1_1_1_1_1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47" name="Google Shape;347;p29"/>
          <p:cNvSpPr/>
          <p:nvPr/>
        </p:nvSpPr>
        <p:spPr>
          <a:xfrm>
            <a:off x="5871881" y="30978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/>
          <p:nvPr/>
        </p:nvSpPr>
        <p:spPr>
          <a:xfrm rot="5400000">
            <a:off x="-726905" y="733690"/>
            <a:ext cx="5178317" cy="3729287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Remember</a:t>
            </a:r>
            <a:endParaRPr sz="24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3675" y="1943425"/>
            <a:ext cx="1312900" cy="1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w/o answer">
  <p:cSld name="CUSTOM_10_1_1_1_1_1_1_1_1_1_1_1_1_1_1_1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Let’s Practice!</a:t>
            </a:r>
            <a:endParaRPr sz="30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65" name="Google Shape;365;p3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Physics Generic Cover Slide">
  <p:cSld name="TITLE_2_1_1">
    <p:bg>
      <p:bgPr>
        <a:solidFill>
          <a:srgbClr val="00BE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617375" y="467175"/>
            <a:ext cx="2288500" cy="2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General Physics [1/2]</a:t>
            </a:r>
            <a:endParaRPr sz="16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500000000000000"/>
              <a:ea typeface="Barlow Medium" panose="00000500000000000000"/>
              <a:cs typeface="Barlow Medium" panose="00000500000000000000"/>
              <a:sym typeface="Barlow Medium" panose="00000500000000000000"/>
            </a:endParaRPr>
          </a:p>
        </p:txBody>
      </p:sp>
      <p:grpSp>
        <p:nvGrpSpPr>
          <p:cNvPr id="30" name="Google Shape;30;p4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31" name="Google Shape;31;p4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32;p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19550" y="4352924"/>
              <a:ext cx="309050" cy="29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w/ answer">
  <p:cSld name="CUSTOM_10_1_1_1_1_1_1_1_1_1_1_1_1_1_1_1_2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1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Let’s Practice!</a:t>
            </a:r>
            <a:endParaRPr sz="24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378" name="Google Shape;378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0" name="Google Shape;380;p3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8777400" cy="29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y it!">
  <p:cSld name="CUSTOM_1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7" name="Google Shape;387;p32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90" name="Google Shape;390;p32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Try It!</a:t>
            </a:r>
            <a:endParaRPr sz="3000">
              <a:solidFill>
                <a:srgbClr val="F6C14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0629" y="1876156"/>
            <a:ext cx="1281627" cy="170849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/>
        </p:nvSpPr>
        <p:spPr>
          <a:xfrm>
            <a:off x="2007450" y="740975"/>
            <a:ext cx="68712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2125650" y="639025"/>
            <a:ext cx="67530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"/>
          </p:nvPr>
        </p:nvSpPr>
        <p:spPr>
          <a:xfrm>
            <a:off x="1988650" y="749788"/>
            <a:ext cx="68712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's Sum It Up">
  <p:cSld name="CUSTOM_10_1_1_1_1_1_1_1_1_1_1_1_1_1_1_1_1_3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14" name="Google Shape;414;p3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Let’s Sum It Up!</a:t>
            </a:r>
            <a:endParaRPr sz="24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3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5875" y="215749"/>
            <a:ext cx="313176" cy="31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Formula">
  <p:cSld name="CUSTOM_10_1_1_1_1_1_1_1_1_1_1_1_1_1_1_1_1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Key Formula</a:t>
            </a:r>
            <a:endParaRPr sz="2400" b="1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38" name="Google Shape;438;p3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63050" y="196267"/>
            <a:ext cx="338841" cy="33884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 Yourself">
  <p:cSld name="CUSTOM_10_1_1_1_1_1_1_1_1_1_1_1_1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45" name="Google Shape;445;p36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48" name="Google Shape;448;p36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Challenge Yourself</a:t>
            </a:r>
            <a:endParaRPr sz="3000">
              <a:solidFill>
                <a:srgbClr val="F6C14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449" name="Google Shape;44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525" y="1876186"/>
            <a:ext cx="1281625" cy="170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 txBox="1">
            <a:spLocks noGrp="1"/>
          </p:cNvSpPr>
          <p:nvPr>
            <p:ph type="body" idx="1"/>
          </p:nvPr>
        </p:nvSpPr>
        <p:spPr>
          <a:xfrm>
            <a:off x="1988650" y="749788"/>
            <a:ext cx="68712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and Bibliography in 1 slide">
  <p:cSld name="CUSTOM_10_1_1_1_1_1_1_1_1_1_1_1_1_1_1_1_1_1_2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/>
          <p:nvPr/>
        </p:nvSpPr>
        <p:spPr>
          <a:xfrm>
            <a:off x="-9700" y="6850"/>
            <a:ext cx="4603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8467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Photo Credits</a:t>
            </a:r>
            <a:endParaRPr sz="24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454" name="Google Shape;454;p3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55" name="Google Shape;455;p37"/>
          <p:cNvSpPr txBox="1"/>
          <p:nvPr/>
        </p:nvSpPr>
        <p:spPr>
          <a:xfrm>
            <a:off x="55711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Bibliography</a:t>
            </a:r>
            <a:endParaRPr sz="2400" b="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D7B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7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58" name="Google Shape;458;p3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7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37"/>
          <p:cNvSpPr txBox="1">
            <a:spLocks noGrp="1"/>
          </p:cNvSpPr>
          <p:nvPr>
            <p:ph type="body" idx="1"/>
          </p:nvPr>
        </p:nvSpPr>
        <p:spPr>
          <a:xfrm>
            <a:off x="192400" y="1242075"/>
            <a:ext cx="4214700" cy="3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5" name="Google Shape;465;p37"/>
          <p:cNvSpPr txBox="1">
            <a:spLocks noGrp="1"/>
          </p:cNvSpPr>
          <p:nvPr>
            <p:ph type="body" idx="2"/>
          </p:nvPr>
        </p:nvSpPr>
        <p:spPr>
          <a:xfrm>
            <a:off x="4761050" y="1394475"/>
            <a:ext cx="4214700" cy="3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slide">
  <p:cSld name="CUSTOM_10_1_1_1_1_1_1_1_1_1_1_1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69" name="Google Shape;469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38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71" name="Google Shape;471;p3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8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Photo Credits</a:t>
            </a:r>
            <a:endParaRPr sz="30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478" name="Google Shape;478;p38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bliography slide">
  <p:cSld name="CUSTOM_10_1_1_1_1_1_1_1_1_1_1_1_1_1_1_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9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84" name="Google Shape;484;p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39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9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9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39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Bibliography</a:t>
            </a:r>
            <a:endParaRPr sz="30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ext only">
  <p:cSld name="CUSTOM_10_1_1_1_1_2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/>
          <p:nvPr/>
        </p:nvSpPr>
        <p:spPr>
          <a:xfrm>
            <a:off x="-9700" y="0"/>
            <a:ext cx="91440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495" name="Google Shape;495;p40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496" name="Google Shape;496;p40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4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4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2" name="Google Shape;502;p4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0"/>
          <p:cNvSpPr txBox="1">
            <a:spLocks noGrp="1"/>
          </p:cNvSpPr>
          <p:nvPr>
            <p:ph type="body" idx="1"/>
          </p:nvPr>
        </p:nvSpPr>
        <p:spPr>
          <a:xfrm>
            <a:off x="192400" y="655675"/>
            <a:ext cx="8777400" cy="4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 1">
  <p:cSld name="TITLE_2_1_3_1">
    <p:bg>
      <p:bgPr>
        <a:solidFill>
          <a:srgbClr val="00BE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stone Project Generic Cover Slide">
  <p:cSld name="TITLE_2_1">
    <p:bg>
      <p:bgPr>
        <a:solidFill>
          <a:srgbClr val="00BE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474775" y="419925"/>
            <a:ext cx="2564450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Capstone Project</a:t>
            </a:r>
            <a:endParaRPr sz="16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500000000000000"/>
              <a:ea typeface="Barlow Medium" panose="00000500000000000000"/>
              <a:cs typeface="Barlow Medium" panose="00000500000000000000"/>
              <a:sym typeface="Barlow Medium" panose="00000500000000000000"/>
            </a:endParaRPr>
          </a:p>
        </p:txBody>
      </p:sp>
      <p:grpSp>
        <p:nvGrpSpPr>
          <p:cNvPr id="38" name="Google Shape;38;p5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39" name="Google Shape;39;p5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90250" y="4326625"/>
              <a:ext cx="374225" cy="35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 1">
  <p:cSld name="CUSTOM_10_1_1_1_1_3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509" name="Google Shape;509;p42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510" name="Google Shape;510;p42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2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2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42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2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p4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Right">
  <p:cSld name="CUSTOM_10_1_1_1_1_3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/>
          <p:nvPr/>
        </p:nvSpPr>
        <p:spPr>
          <a:xfrm>
            <a:off x="3391800" y="-345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520" name="Google Shape;520;p43"/>
          <p:cNvGrpSpPr/>
          <p:nvPr/>
        </p:nvGrpSpPr>
        <p:grpSpPr>
          <a:xfrm>
            <a:off x="3540875" y="3729674"/>
            <a:ext cx="2400845" cy="1393501"/>
            <a:chOff x="6623400" y="3679849"/>
            <a:chExt cx="2400845" cy="1393501"/>
          </a:xfrm>
        </p:grpSpPr>
        <p:pic>
          <p:nvPicPr>
            <p:cNvPr id="521" name="Google Shape;521;p43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43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3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3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3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" name="Google Shape;527;p4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48586" y="213231"/>
            <a:ext cx="831223" cy="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culus Generic Cover Slide">
  <p:cSld name="TITLE_2">
    <p:bg>
      <p:bgPr>
        <a:solidFill>
          <a:srgbClr val="00BE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067425" y="496625"/>
            <a:ext cx="2971800" cy="2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Precalculus / Basic Calculus</a:t>
            </a:r>
            <a:endParaRPr sz="1600" b="1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500000000000000"/>
                <a:ea typeface="Barlow Medium" panose="00000500000000000000"/>
                <a:cs typeface="Barlow Medium" panose="00000500000000000000"/>
                <a:sym typeface="Barlow Medium" panose="000005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500000000000000"/>
              <a:ea typeface="Barlow Medium" panose="00000500000000000000"/>
              <a:cs typeface="Barlow Medium" panose="00000500000000000000"/>
              <a:sym typeface="Barlow Medium" panose="00000500000000000000"/>
            </a:endParaRPr>
          </a:p>
        </p:txBody>
      </p:sp>
      <p:grpSp>
        <p:nvGrpSpPr>
          <p:cNvPr id="46" name="Google Shape;46;p6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47" name="Google Shape;47;p6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" name="Google Shape;48;p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0974" y="4352748"/>
              <a:ext cx="366300" cy="30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Left">
  <p:cSld name="CUSTOM_10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34725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183325" y="3731047"/>
            <a:ext cx="2309495" cy="1288955"/>
            <a:chOff x="183325" y="3731047"/>
            <a:chExt cx="2309495" cy="1288955"/>
          </a:xfrm>
        </p:grpSpPr>
        <p:pic>
          <p:nvPicPr>
            <p:cNvPr id="53" name="Google Shape;53;p7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Google Shape;59;p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Right">
  <p:cSld name="CUSTOM_10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20680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6736525" y="3731047"/>
            <a:ext cx="2309495" cy="1288955"/>
            <a:chOff x="183325" y="3731047"/>
            <a:chExt cx="2309495" cy="1288955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70;p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45952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5479075" y="666750"/>
            <a:ext cx="34725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wo Pictures Bottom">
  <p:cSld name="CUSTOM_10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5" name="Google Shape;75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-9700" y="-7975"/>
            <a:ext cx="9153600" cy="11850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768689" y="69560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761200" y="53421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6041880" y="126685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835948" y="836898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4831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92400" y="160925"/>
            <a:ext cx="7485600" cy="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Large Picture on Left">
  <p:cSld name="CUSTOM_10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-9700" y="0"/>
            <a:ext cx="30483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0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89" name="Google Shape;89;p1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0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26478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"/>
              <a:buNone/>
              <a:defRPr sz="36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70230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1pPr>
            <a:lvl2pPr lvl="1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/index.php?title=User:Aamartinez0626&amp;action=edit&amp;redlink=1" TargetMode="External"/><Relationship Id="rId3" Type="http://schemas.openxmlformats.org/officeDocument/2006/relationships/hyperlink" Target="https://en.wikipedia.org/wiki/File:Full_Trisomy_13_phenotype.png" TargetMode="External"/><Relationship Id="rId7" Type="http://schemas.openxmlformats.org/officeDocument/2006/relationships/hyperlink" Target="https://en.wikipedia.org/wiki/Port-wine_stain#/media/File:PortWineStainHand.jp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commons.wikimedia.org/wiki/Main_Page" TargetMode="Externa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en.wikipedia.org/wiki/User:Vaticidalprophet" TargetMode="External"/><Relationship Id="rId9" Type="http://schemas.openxmlformats.org/officeDocument/2006/relationships/hyperlink" Target="https://creativecommons.org/licenses/by-sa/4.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4"/>
          <p:cNvPicPr preferRelativeResize="0"/>
          <p:nvPr/>
        </p:nvPicPr>
        <p:blipFill rotWithShape="1">
          <a:blip r:embed="rId3"/>
          <a:srcRect r="11738"/>
          <a:stretch>
            <a:fillRect/>
          </a:stretch>
        </p:blipFill>
        <p:spPr>
          <a:xfrm>
            <a:off x="2268951" y="0"/>
            <a:ext cx="68750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44"/>
          <p:cNvGrpSpPr/>
          <p:nvPr/>
        </p:nvGrpSpPr>
        <p:grpSpPr>
          <a:xfrm>
            <a:off x="0" y="-25471"/>
            <a:ext cx="7971576" cy="5194409"/>
            <a:chOff x="0" y="-25471"/>
            <a:chExt cx="7971576" cy="5194409"/>
          </a:xfrm>
        </p:grpSpPr>
        <p:grpSp>
          <p:nvGrpSpPr>
            <p:cNvPr id="534" name="Google Shape;534;p44"/>
            <p:cNvGrpSpPr/>
            <p:nvPr/>
          </p:nvGrpSpPr>
          <p:grpSpPr>
            <a:xfrm>
              <a:off x="0" y="-25471"/>
              <a:ext cx="7971576" cy="5194409"/>
              <a:chOff x="0" y="-25471"/>
              <a:chExt cx="7971576" cy="5194409"/>
            </a:xfrm>
          </p:grpSpPr>
          <p:grpSp>
            <p:nvGrpSpPr>
              <p:cNvPr id="535" name="Google Shape;535;p44"/>
              <p:cNvGrpSpPr/>
              <p:nvPr/>
            </p:nvGrpSpPr>
            <p:grpSpPr>
              <a:xfrm>
                <a:off x="0" y="-25471"/>
                <a:ext cx="7971576" cy="5194409"/>
                <a:chOff x="0" y="-25471"/>
                <a:chExt cx="7971576" cy="5194409"/>
              </a:xfrm>
            </p:grpSpPr>
            <p:grpSp>
              <p:nvGrpSpPr>
                <p:cNvPr id="536" name="Google Shape;536;p44"/>
                <p:cNvGrpSpPr/>
                <p:nvPr/>
              </p:nvGrpSpPr>
              <p:grpSpPr>
                <a:xfrm>
                  <a:off x="0" y="-25471"/>
                  <a:ext cx="7971576" cy="5194409"/>
                  <a:chOff x="0" y="-17950"/>
                  <a:chExt cx="7971576" cy="5186629"/>
                </a:xfrm>
              </p:grpSpPr>
              <p:sp>
                <p:nvSpPr>
                  <p:cNvPr id="537" name="Google Shape;537;p44"/>
                  <p:cNvSpPr/>
                  <p:nvPr/>
                </p:nvSpPr>
                <p:spPr>
                  <a:xfrm>
                    <a:off x="0" y="-17950"/>
                    <a:ext cx="4335300" cy="5161500"/>
                  </a:xfrm>
                  <a:prstGeom prst="rect">
                    <a:avLst/>
                  </a:prstGeom>
                  <a:solidFill>
                    <a:srgbClr val="00B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538;p44"/>
                  <p:cNvSpPr/>
                  <p:nvPr/>
                </p:nvSpPr>
                <p:spPr>
                  <a:xfrm rot="5400000">
                    <a:off x="3517774" y="714877"/>
                    <a:ext cx="5178317" cy="3729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30" h="31998" extrusionOk="0">
                        <a:moveTo>
                          <a:pt x="40231" y="1"/>
                        </a:moveTo>
                        <a:cubicBezTo>
                          <a:pt x="38589" y="1"/>
                          <a:pt x="36930" y="353"/>
                          <a:pt x="35422" y="1000"/>
                        </a:cubicBezTo>
                        <a:cubicBezTo>
                          <a:pt x="32332" y="2320"/>
                          <a:pt x="29794" y="4800"/>
                          <a:pt x="27981" y="7643"/>
                        </a:cubicBezTo>
                        <a:cubicBezTo>
                          <a:pt x="26298" y="10181"/>
                          <a:pt x="25021" y="13140"/>
                          <a:pt x="22483" y="14780"/>
                        </a:cubicBezTo>
                        <a:cubicBezTo>
                          <a:pt x="20612" y="15925"/>
                          <a:pt x="18378" y="16172"/>
                          <a:pt x="16260" y="16535"/>
                        </a:cubicBezTo>
                        <a:cubicBezTo>
                          <a:pt x="13664" y="16955"/>
                          <a:pt x="11068" y="17434"/>
                          <a:pt x="8645" y="18464"/>
                        </a:cubicBezTo>
                        <a:cubicBezTo>
                          <a:pt x="6223" y="19436"/>
                          <a:pt x="3931" y="21002"/>
                          <a:pt x="2423" y="23178"/>
                        </a:cubicBezTo>
                        <a:cubicBezTo>
                          <a:pt x="667" y="25716"/>
                          <a:pt x="116" y="28922"/>
                          <a:pt x="0" y="31997"/>
                        </a:cubicBezTo>
                        <a:lnTo>
                          <a:pt x="43515" y="31997"/>
                        </a:lnTo>
                        <a:cubicBezTo>
                          <a:pt x="43994" y="31997"/>
                          <a:pt x="44429" y="31576"/>
                          <a:pt x="44429" y="31098"/>
                        </a:cubicBezTo>
                        <a:lnTo>
                          <a:pt x="44429" y="869"/>
                        </a:lnTo>
                        <a:cubicBezTo>
                          <a:pt x="43122" y="277"/>
                          <a:pt x="41683" y="1"/>
                          <a:pt x="40231" y="1"/>
                        </a:cubicBezTo>
                        <a:close/>
                      </a:path>
                    </a:pathLst>
                  </a:custGeom>
                  <a:solidFill>
                    <a:srgbClr val="00B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539" name="Google Shape;539;p44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 rot="810712">
                  <a:off x="1176336" y="4552212"/>
                  <a:ext cx="310428" cy="317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" name="Google Shape;540;p44"/>
                <p:cNvPicPr preferRelativeResize="0"/>
                <p:nvPr/>
              </p:nvPicPr>
              <p:blipFill>
                <a:blip r:embed="rId5">
                  <a:alphaModFix amt="25000"/>
                </a:blip>
                <a:stretch>
                  <a:fillRect/>
                </a:stretch>
              </p:blipFill>
              <p:spPr>
                <a:xfrm rot="1107647">
                  <a:off x="482290" y="3755224"/>
                  <a:ext cx="483371" cy="1790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" name="Google Shape;541;p44"/>
                <p:cNvPicPr preferRelativeResize="0"/>
                <p:nvPr/>
              </p:nvPicPr>
              <p:blipFill>
                <a:blip r:embed="rId5">
                  <a:alphaModFix amt="25000"/>
                </a:blip>
                <a:stretch>
                  <a:fillRect/>
                </a:stretch>
              </p:blipFill>
              <p:spPr>
                <a:xfrm rot="-275883">
                  <a:off x="3871132" y="2072271"/>
                  <a:ext cx="500711" cy="185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2" name="Google Shape;542;p44"/>
                <p:cNvPicPr preferRelativeResize="0"/>
                <p:nvPr/>
              </p:nvPicPr>
              <p:blipFill>
                <a:blip r:embed="rId6">
                  <a:alphaModFix amt="25000"/>
                </a:blip>
                <a:stretch>
                  <a:fillRect/>
                </a:stretch>
              </p:blipFill>
              <p:spPr>
                <a:xfrm rot="4961078">
                  <a:off x="3044457" y="709170"/>
                  <a:ext cx="350111" cy="3887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3" name="Google Shape;543;p44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 rot="-1057734">
                  <a:off x="6642494" y="4206468"/>
                  <a:ext cx="273036" cy="2790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4" name="Google Shape;544;p44"/>
                <p:cNvPicPr preferRelativeResize="0"/>
                <p:nvPr/>
              </p:nvPicPr>
              <p:blipFill>
                <a:blip r:embed="rId7">
                  <a:alphaModFix amt="25000"/>
                </a:blip>
                <a:stretch>
                  <a:fillRect/>
                </a:stretch>
              </p:blipFill>
              <p:spPr>
                <a:xfrm rot="2963074">
                  <a:off x="5389304" y="2953139"/>
                  <a:ext cx="380492" cy="353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5" name="Google Shape;545;p44"/>
              <p:cNvPicPr preferRelativeResize="0"/>
              <p:nvPr/>
            </p:nvPicPr>
            <p:blipFill>
              <a:blip r:embed="rId8">
                <a:alphaModFix amt="25000"/>
              </a:blip>
              <a:stretch>
                <a:fillRect/>
              </a:stretch>
            </p:blipFill>
            <p:spPr>
              <a:xfrm rot="-1008136">
                <a:off x="3690920" y="3818121"/>
                <a:ext cx="220581" cy="2851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6" name="Google Shape;546;p44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514007" y="564750"/>
              <a:ext cx="1730353" cy="43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44"/>
          <p:cNvSpPr txBox="1">
            <a:spLocks noGrp="1"/>
          </p:cNvSpPr>
          <p:nvPr>
            <p:ph type="ctrTitle" idx="4294967295"/>
          </p:nvPr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600" dirty="0">
              <a:solidFill>
                <a:srgbClr val="0056B3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 b="0" dirty="0">
              <a:solidFill>
                <a:srgbClr val="0056B3"/>
              </a:solidFill>
              <a:latin typeface="Barlow Medium" panose="00000500000000000000"/>
              <a:ea typeface="Barlow Medium" panose="00000500000000000000"/>
              <a:cs typeface="Barlow Medium" panose="00000500000000000000"/>
              <a:sym typeface="Barlow Medium" panose="00000500000000000000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446275" y="1123950"/>
            <a:ext cx="51639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Disorders and Diseases Related to Cell Malfunction During the Cell Cycle</a:t>
            </a:r>
            <a:endParaRPr sz="3400" b="1" dirty="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549" name="Google Shape;549;p44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50" name="Google Shape;550;p44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1" name="Google Shape;551;p44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634" name="Google Shape;634;p55"/>
          <p:cNvSpPr txBox="1"/>
          <p:nvPr/>
        </p:nvSpPr>
        <p:spPr>
          <a:xfrm>
            <a:off x="2488500" y="612150"/>
            <a:ext cx="63462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can possibly happen to the daughter cells if they contain more or less than the normal amount of chromosomes that humans are supposed to have?</a:t>
            </a: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640" name="Google Shape;640;p56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3370775" y="3958375"/>
            <a:ext cx="492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Process on how a cell becomes a tumor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2" name="Google Shape;642;p56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" name="Google Shape;643;p56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4" name="Google Shape;644;p56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5" name="Google Shape;645;p56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6" name="Google Shape;646;p56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7" name="Google Shape;647;p56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9" name="Google Shape;649;p56"/>
          <p:cNvSpPr/>
          <p:nvPr/>
        </p:nvSpPr>
        <p:spPr>
          <a:xfrm>
            <a:off x="2772100" y="1353875"/>
            <a:ext cx="2989800" cy="1009800"/>
          </a:xfrm>
          <a:prstGeom prst="homePlate">
            <a:avLst>
              <a:gd name="adj" fmla="val 50000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error in cell cycle checkpoints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0" name="Google Shape;650;p56"/>
          <p:cNvSpPr/>
          <p:nvPr/>
        </p:nvSpPr>
        <p:spPr>
          <a:xfrm>
            <a:off x="5436750" y="1353875"/>
            <a:ext cx="3660600" cy="1009800"/>
          </a:xfrm>
          <a:prstGeom prst="chevron">
            <a:avLst>
              <a:gd name="adj" fmla="val 50000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abnormal cell growth</a:t>
            </a:r>
          </a:p>
        </p:txBody>
      </p:sp>
      <p:sp>
        <p:nvSpPr>
          <p:cNvPr id="651" name="Google Shape;651;p56"/>
          <p:cNvSpPr/>
          <p:nvPr/>
        </p:nvSpPr>
        <p:spPr>
          <a:xfrm>
            <a:off x="5436750" y="2580800"/>
            <a:ext cx="3660600" cy="1009800"/>
          </a:xfrm>
          <a:prstGeom prst="chevron">
            <a:avLst>
              <a:gd name="adj" fmla="val 50000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tumor</a:t>
            </a:r>
          </a:p>
        </p:txBody>
      </p:sp>
      <p:sp>
        <p:nvSpPr>
          <p:cNvPr id="652" name="Google Shape;652;p56"/>
          <p:cNvSpPr/>
          <p:nvPr/>
        </p:nvSpPr>
        <p:spPr>
          <a:xfrm>
            <a:off x="2741700" y="2580800"/>
            <a:ext cx="2989800" cy="1009800"/>
          </a:xfrm>
          <a:prstGeom prst="chevron">
            <a:avLst>
              <a:gd name="adj" fmla="val 50000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neoplasm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658" name="Google Shape;658;p5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659" name="Google Shape;659;p57"/>
          <p:cNvSpPr txBox="1"/>
          <p:nvPr/>
        </p:nvSpPr>
        <p:spPr>
          <a:xfrm>
            <a:off x="2691550" y="4561900"/>
            <a:ext cx="628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Common sites and symptoms of cancer metastasis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0" name="Google Shape;660;p57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57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62" name="Google Shape;662;p57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63" name="Google Shape;663;p57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64" name="Google Shape;664;p57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65" name="Google Shape;665;p57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66" name="Google Shape;666;p57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7" name="Google Shape;667;p57"/>
          <p:cNvPicPr preferRelativeResize="0"/>
          <p:nvPr/>
        </p:nvPicPr>
        <p:blipFill rotWithShape="1">
          <a:blip r:embed="rId3"/>
          <a:srcRect t="7806" b="38982"/>
          <a:stretch>
            <a:fillRect/>
          </a:stretch>
        </p:blipFill>
        <p:spPr>
          <a:xfrm>
            <a:off x="4057425" y="932300"/>
            <a:ext cx="3548486" cy="358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673" name="Google Shape;673;p5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674" name="Google Shape;674;p58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8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76" name="Google Shape;676;p58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77" name="Google Shape;677;p58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78" name="Google Shape;678;p58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79" name="Google Shape;679;p58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80" name="Google Shape;680;p58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81" name="Google Shape;681;p58"/>
          <p:cNvSpPr/>
          <p:nvPr/>
        </p:nvSpPr>
        <p:spPr>
          <a:xfrm>
            <a:off x="4453000" y="2343850"/>
            <a:ext cx="2757300" cy="103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Factors that can cause cancer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2" name="Google Shape;682;p58"/>
          <p:cNvSpPr/>
          <p:nvPr/>
        </p:nvSpPr>
        <p:spPr>
          <a:xfrm>
            <a:off x="2755175" y="1233575"/>
            <a:ext cx="1863900" cy="74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heredity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58"/>
          <p:cNvSpPr/>
          <p:nvPr/>
        </p:nvSpPr>
        <p:spPr>
          <a:xfrm>
            <a:off x="4931438" y="932300"/>
            <a:ext cx="1863900" cy="74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cigarettes and alcohol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84" name="Google Shape;684;p58"/>
          <p:cNvSpPr/>
          <p:nvPr/>
        </p:nvSpPr>
        <p:spPr>
          <a:xfrm>
            <a:off x="7107700" y="1379375"/>
            <a:ext cx="1863900" cy="74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obesity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85" name="Google Shape;685;p58"/>
          <p:cNvSpPr/>
          <p:nvPr/>
        </p:nvSpPr>
        <p:spPr>
          <a:xfrm>
            <a:off x="2907575" y="3745725"/>
            <a:ext cx="1863900" cy="74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exposure to radiation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86" name="Google Shape;686;p58"/>
          <p:cNvSpPr/>
          <p:nvPr/>
        </p:nvSpPr>
        <p:spPr>
          <a:xfrm>
            <a:off x="4998938" y="4069700"/>
            <a:ext cx="1863900" cy="74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exposure to carcinogens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87" name="Google Shape;687;p58"/>
          <p:cNvSpPr/>
          <p:nvPr/>
        </p:nvSpPr>
        <p:spPr>
          <a:xfrm>
            <a:off x="7090300" y="3807750"/>
            <a:ext cx="1863900" cy="7413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exposure to pollution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88" name="Google Shape;688;p58"/>
          <p:cNvSpPr/>
          <p:nvPr/>
        </p:nvSpPr>
        <p:spPr>
          <a:xfrm rot="-8100725">
            <a:off x="3416954" y="2201091"/>
            <a:ext cx="1005294" cy="39329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8"/>
          <p:cNvSpPr/>
          <p:nvPr/>
        </p:nvSpPr>
        <p:spPr>
          <a:xfrm rot="8611200">
            <a:off x="3416955" y="3145206"/>
            <a:ext cx="1005143" cy="3936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8"/>
          <p:cNvSpPr/>
          <p:nvPr/>
        </p:nvSpPr>
        <p:spPr>
          <a:xfrm rot="-2044732">
            <a:off x="7254561" y="2326527"/>
            <a:ext cx="1005473" cy="3934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8"/>
          <p:cNvSpPr/>
          <p:nvPr/>
        </p:nvSpPr>
        <p:spPr>
          <a:xfrm rot="2401470">
            <a:off x="7231551" y="3162689"/>
            <a:ext cx="1005263" cy="3934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8"/>
          <p:cNvSpPr/>
          <p:nvPr/>
        </p:nvSpPr>
        <p:spPr>
          <a:xfrm rot="-5400000">
            <a:off x="5590200" y="1825325"/>
            <a:ext cx="4971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8"/>
          <p:cNvSpPr/>
          <p:nvPr/>
        </p:nvSpPr>
        <p:spPr>
          <a:xfrm rot="5402075">
            <a:off x="5682348" y="3551169"/>
            <a:ext cx="4971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699" name="Google Shape;699;p5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2691550" y="4561900"/>
            <a:ext cx="628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Effects of nondisjunction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1" name="Google Shape;701;p59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2" name="Google Shape;702;p59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3" name="Google Shape;703;p59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4" name="Google Shape;704;p59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5" name="Google Shape;705;p59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6" name="Google Shape;706;p59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7" name="Google Shape;707;p59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08" name="Google Shape;708;p59"/>
          <p:cNvPicPr preferRelativeResize="0"/>
          <p:nvPr/>
        </p:nvPicPr>
        <p:blipFill rotWithShape="1">
          <a:blip r:embed="rId3"/>
          <a:srcRect b="57931"/>
          <a:stretch>
            <a:fillRect/>
          </a:stretch>
        </p:blipFill>
        <p:spPr>
          <a:xfrm>
            <a:off x="2952625" y="992825"/>
            <a:ext cx="5758050" cy="14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714" name="Google Shape;714;p60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15" name="Google Shape;715;p60"/>
          <p:cNvSpPr txBox="1"/>
          <p:nvPr/>
        </p:nvSpPr>
        <p:spPr>
          <a:xfrm>
            <a:off x="2691550" y="4561900"/>
            <a:ext cx="628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Effects of nondisjunction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6" name="Google Shape;716;p60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60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8" name="Google Shape;718;p60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9" name="Google Shape;719;p60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20" name="Google Shape;720;p60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21" name="Google Shape;721;p60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22" name="Google Shape;722;p60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23" name="Google Shape;723;p60"/>
          <p:cNvPicPr preferRelativeResize="0"/>
          <p:nvPr/>
        </p:nvPicPr>
        <p:blipFill rotWithShape="1">
          <a:blip r:embed="rId3"/>
          <a:srcRect t="41701" r="44224"/>
          <a:stretch>
            <a:fillRect/>
          </a:stretch>
        </p:blipFill>
        <p:spPr>
          <a:xfrm>
            <a:off x="2893525" y="2468975"/>
            <a:ext cx="3277450" cy="2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0"/>
          <p:cNvSpPr/>
          <p:nvPr/>
        </p:nvSpPr>
        <p:spPr>
          <a:xfrm>
            <a:off x="2758075" y="932300"/>
            <a:ext cx="1716300" cy="1329300"/>
          </a:xfrm>
          <a:prstGeom prst="wedgeRectCallout">
            <a:avLst>
              <a:gd name="adj1" fmla="val -25131"/>
              <a:gd name="adj2" fmla="val 70268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abnormal number of </a:t>
            </a: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sets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chromosomes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5" name="Google Shape;725;p60"/>
          <p:cNvPicPr preferRelativeResize="0"/>
          <p:nvPr/>
        </p:nvPicPr>
        <p:blipFill rotWithShape="1">
          <a:blip r:embed="rId4"/>
          <a:srcRect b="57931"/>
          <a:stretch>
            <a:fillRect/>
          </a:stretch>
        </p:blipFill>
        <p:spPr>
          <a:xfrm>
            <a:off x="2952625" y="992825"/>
            <a:ext cx="5758050" cy="14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731" name="Google Shape;731;p6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32" name="Google Shape;732;p61"/>
          <p:cNvSpPr txBox="1"/>
          <p:nvPr/>
        </p:nvSpPr>
        <p:spPr>
          <a:xfrm>
            <a:off x="2691550" y="4561900"/>
            <a:ext cx="628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Effects of nondisjunction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33" name="Google Shape;733;p61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1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5" name="Google Shape;735;p61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6" name="Google Shape;736;p61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7" name="Google Shape;737;p61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8" name="Google Shape;738;p61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9" name="Google Shape;739;p61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40" name="Google Shape;740;p61"/>
          <p:cNvSpPr/>
          <p:nvPr/>
        </p:nvSpPr>
        <p:spPr>
          <a:xfrm>
            <a:off x="7429500" y="877075"/>
            <a:ext cx="1716300" cy="1329300"/>
          </a:xfrm>
          <a:prstGeom prst="wedgeRectCallout">
            <a:avLst>
              <a:gd name="adj1" fmla="val -25131"/>
              <a:gd name="adj2" fmla="val 70268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abnormal number of chromosomes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1" name="Google Shape;741;p61"/>
          <p:cNvPicPr preferRelativeResize="0"/>
          <p:nvPr/>
        </p:nvPicPr>
        <p:blipFill rotWithShape="1">
          <a:blip r:embed="rId3"/>
          <a:srcRect l="55773" t="41701"/>
          <a:stretch>
            <a:fillRect/>
          </a:stretch>
        </p:blipFill>
        <p:spPr>
          <a:xfrm>
            <a:off x="6170972" y="2468975"/>
            <a:ext cx="2598800" cy="2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1"/>
          <p:cNvPicPr preferRelativeResize="0"/>
          <p:nvPr/>
        </p:nvPicPr>
        <p:blipFill rotWithShape="1">
          <a:blip r:embed="rId4"/>
          <a:srcRect b="57931"/>
          <a:stretch>
            <a:fillRect/>
          </a:stretch>
        </p:blipFill>
        <p:spPr>
          <a:xfrm>
            <a:off x="2952625" y="992825"/>
            <a:ext cx="5758050" cy="14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748" name="Google Shape;748;p62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49" name="Google Shape;749;p62"/>
          <p:cNvSpPr txBox="1"/>
          <p:nvPr/>
        </p:nvSpPr>
        <p:spPr>
          <a:xfrm>
            <a:off x="2691550" y="4561900"/>
            <a:ext cx="628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Effects of nondisjunction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0" name="Google Shape;750;p62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62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2" name="Google Shape;752;p62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3" name="Google Shape;753;p62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4" name="Google Shape;754;p62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5" name="Google Shape;755;p62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6" name="Google Shape;756;p62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7" name="Google Shape;757;p62"/>
          <p:cNvSpPr/>
          <p:nvPr/>
        </p:nvSpPr>
        <p:spPr>
          <a:xfrm>
            <a:off x="7429500" y="877075"/>
            <a:ext cx="1716300" cy="1329300"/>
          </a:xfrm>
          <a:prstGeom prst="wedgeRectCallout">
            <a:avLst>
              <a:gd name="adj1" fmla="val -25131"/>
              <a:gd name="adj2" fmla="val 70268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abnormal number of chromosomes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8" name="Google Shape;758;p62"/>
          <p:cNvPicPr preferRelativeResize="0"/>
          <p:nvPr/>
        </p:nvPicPr>
        <p:blipFill rotWithShape="1">
          <a:blip r:embed="rId3"/>
          <a:srcRect l="55773" t="41701"/>
          <a:stretch>
            <a:fillRect/>
          </a:stretch>
        </p:blipFill>
        <p:spPr>
          <a:xfrm>
            <a:off x="6170972" y="2468975"/>
            <a:ext cx="2598800" cy="2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2"/>
          <p:cNvPicPr preferRelativeResize="0"/>
          <p:nvPr/>
        </p:nvPicPr>
        <p:blipFill rotWithShape="1">
          <a:blip r:embed="rId3"/>
          <a:srcRect t="41701" r="44224"/>
          <a:stretch>
            <a:fillRect/>
          </a:stretch>
        </p:blipFill>
        <p:spPr>
          <a:xfrm>
            <a:off x="2893525" y="2468975"/>
            <a:ext cx="3277450" cy="2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2"/>
          <p:cNvSpPr/>
          <p:nvPr/>
        </p:nvSpPr>
        <p:spPr>
          <a:xfrm>
            <a:off x="2758075" y="932300"/>
            <a:ext cx="1716300" cy="1329300"/>
          </a:xfrm>
          <a:prstGeom prst="wedgeRectCallout">
            <a:avLst>
              <a:gd name="adj1" fmla="val -25131"/>
              <a:gd name="adj2" fmla="val 70268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abnormal number of </a:t>
            </a:r>
            <a:r>
              <a:rPr lang="en-US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sets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chromosomes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1" name="Google Shape;761;p62"/>
          <p:cNvPicPr preferRelativeResize="0"/>
          <p:nvPr/>
        </p:nvPicPr>
        <p:blipFill rotWithShape="1">
          <a:blip r:embed="rId4"/>
          <a:srcRect b="57931"/>
          <a:stretch>
            <a:fillRect/>
          </a:stretch>
        </p:blipFill>
        <p:spPr>
          <a:xfrm>
            <a:off x="2952625" y="992825"/>
            <a:ext cx="5758050" cy="14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767" name="Google Shape;767;p63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68" name="Google Shape;768;p63"/>
          <p:cNvSpPr txBox="1"/>
          <p:nvPr/>
        </p:nvSpPr>
        <p:spPr>
          <a:xfrm>
            <a:off x="2591325" y="4169750"/>
            <a:ext cx="65061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 karyotype of a person with trisomy 21 (left) and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 photo showing some of the distinct facial characteristics associated with Down syndrome (right).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9" name="Google Shape;769;p63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0" name="Google Shape;770;p63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71" name="Google Shape;771;p63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72" name="Google Shape;772;p63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73" name="Google Shape;773;p63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74" name="Google Shape;774;p63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75" name="Google Shape;775;p63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76" name="Google Shape;776;p63"/>
          <p:cNvSpPr/>
          <p:nvPr/>
        </p:nvSpPr>
        <p:spPr>
          <a:xfrm>
            <a:off x="26915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rgbClr val="00C2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Down’s syndrome</a:t>
            </a:r>
            <a:endParaRPr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63"/>
          <p:cNvSpPr/>
          <p:nvPr/>
        </p:nvSpPr>
        <p:spPr>
          <a:xfrm>
            <a:off x="48484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Patau’s syndrome</a:t>
            </a:r>
          </a:p>
        </p:txBody>
      </p:sp>
      <p:sp>
        <p:nvSpPr>
          <p:cNvPr id="778" name="Google Shape;778;p63"/>
          <p:cNvSpPr/>
          <p:nvPr/>
        </p:nvSpPr>
        <p:spPr>
          <a:xfrm>
            <a:off x="70053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Turner syndrome</a:t>
            </a:r>
          </a:p>
        </p:txBody>
      </p:sp>
      <p:pic>
        <p:nvPicPr>
          <p:cNvPr id="779" name="Google Shape;779;p63"/>
          <p:cNvPicPr preferRelativeResize="0"/>
          <p:nvPr/>
        </p:nvPicPr>
        <p:blipFill rotWithShape="1">
          <a:blip r:embed="rId3"/>
          <a:srcRect t="109" b="109"/>
          <a:stretch>
            <a:fillRect/>
          </a:stretch>
        </p:blipFill>
        <p:spPr>
          <a:xfrm>
            <a:off x="3037042" y="1318075"/>
            <a:ext cx="2498533" cy="270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4"/>
          <a:srcRect t="9510"/>
          <a:stretch>
            <a:fillRect/>
          </a:stretch>
        </p:blipFill>
        <p:spPr>
          <a:xfrm>
            <a:off x="5811850" y="1359475"/>
            <a:ext cx="2709350" cy="2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786" name="Google Shape;786;p6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87" name="Google Shape;787;p64"/>
          <p:cNvSpPr txBox="1"/>
          <p:nvPr/>
        </p:nvSpPr>
        <p:spPr>
          <a:xfrm>
            <a:off x="2515125" y="4169750"/>
            <a:ext cx="6785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 karyotype of a person with trisomy 13 (left) and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 photo showing some of the distinct facial characteristics associated with Patau’s syndrome (right).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8" name="Google Shape;788;p64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64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0" name="Google Shape;790;p64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1" name="Google Shape;791;p64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2" name="Google Shape;792;p64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3" name="Google Shape;793;p64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4" name="Google Shape;794;p64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5" name="Google Shape;795;p64"/>
          <p:cNvSpPr/>
          <p:nvPr/>
        </p:nvSpPr>
        <p:spPr>
          <a:xfrm>
            <a:off x="26915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Down’s syndrome</a:t>
            </a:r>
            <a:endParaRPr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64"/>
          <p:cNvSpPr/>
          <p:nvPr/>
        </p:nvSpPr>
        <p:spPr>
          <a:xfrm>
            <a:off x="48484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Patau’s syndrome</a:t>
            </a:r>
          </a:p>
        </p:txBody>
      </p:sp>
      <p:sp>
        <p:nvSpPr>
          <p:cNvPr id="797" name="Google Shape;797;p64"/>
          <p:cNvSpPr/>
          <p:nvPr/>
        </p:nvSpPr>
        <p:spPr>
          <a:xfrm>
            <a:off x="70053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Turner syndrome</a:t>
            </a:r>
          </a:p>
        </p:txBody>
      </p:sp>
      <p:pic>
        <p:nvPicPr>
          <p:cNvPr id="798" name="Google Shape;798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93399" y="1362100"/>
            <a:ext cx="2655251" cy="26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89800" y="1399088"/>
            <a:ext cx="29051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557" name="Google Shape;557;p45"/>
          <p:cNvSpPr txBox="1"/>
          <p:nvPr/>
        </p:nvSpPr>
        <p:spPr>
          <a:xfrm>
            <a:off x="183325" y="666750"/>
            <a:ext cx="3474300" cy="4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Cell cycle errors may increase the likelihood of the development of some diseases.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8" name="Google Shape;558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67275" y="1140250"/>
            <a:ext cx="4758700" cy="31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805" name="Google Shape;805;p65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806" name="Google Shape;806;p65"/>
          <p:cNvSpPr txBox="1"/>
          <p:nvPr/>
        </p:nvSpPr>
        <p:spPr>
          <a:xfrm>
            <a:off x="2591325" y="4561850"/>
            <a:ext cx="650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 karyotype of a person with Turner syndrome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7" name="Google Shape;807;p65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Google Shape;808;p65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09" name="Google Shape;809;p65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0" name="Google Shape;810;p65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1" name="Google Shape;811;p65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2" name="Google Shape;812;p65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4" name="Google Shape;814;p65"/>
          <p:cNvSpPr/>
          <p:nvPr/>
        </p:nvSpPr>
        <p:spPr>
          <a:xfrm>
            <a:off x="26915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Down’s syndrome</a:t>
            </a:r>
            <a:endParaRPr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Google Shape;815;p65"/>
          <p:cNvSpPr/>
          <p:nvPr/>
        </p:nvSpPr>
        <p:spPr>
          <a:xfrm>
            <a:off x="48484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Patau’s syndrome</a:t>
            </a:r>
          </a:p>
        </p:txBody>
      </p:sp>
      <p:sp>
        <p:nvSpPr>
          <p:cNvPr id="816" name="Google Shape;816;p65"/>
          <p:cNvSpPr/>
          <p:nvPr/>
        </p:nvSpPr>
        <p:spPr>
          <a:xfrm>
            <a:off x="7005350" y="816100"/>
            <a:ext cx="2055300" cy="393600"/>
          </a:xfrm>
          <a:prstGeom prst="roundRect">
            <a:avLst>
              <a:gd name="adj" fmla="val 16667"/>
            </a:avLst>
          </a:prstGeom>
          <a:solidFill>
            <a:srgbClr val="00C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Turner syndrome</a:t>
            </a:r>
          </a:p>
        </p:txBody>
      </p:sp>
      <p:pic>
        <p:nvPicPr>
          <p:cNvPr id="817" name="Google Shape;817;p65"/>
          <p:cNvPicPr preferRelativeResize="0"/>
          <p:nvPr/>
        </p:nvPicPr>
        <p:blipFill rotWithShape="1">
          <a:blip r:embed="rId3"/>
          <a:srcRect l="2480" r="2480"/>
          <a:stretch>
            <a:fillRect/>
          </a:stretch>
        </p:blipFill>
        <p:spPr>
          <a:xfrm>
            <a:off x="3311940" y="1411324"/>
            <a:ext cx="5064869" cy="31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5"/>
          <p:cNvSpPr/>
          <p:nvPr/>
        </p:nvSpPr>
        <p:spPr>
          <a:xfrm>
            <a:off x="7411900" y="3782475"/>
            <a:ext cx="542400" cy="80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824" name="Google Shape;824;p66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825" name="Google Shape;825;p66"/>
          <p:cNvSpPr txBox="1"/>
          <p:nvPr/>
        </p:nvSpPr>
        <p:spPr>
          <a:xfrm>
            <a:off x="2691550" y="4255175"/>
            <a:ext cx="62802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Skin discolorations are characterized by person with a mosaic form of Klippel–Trénaunay syndrome.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6" name="Google Shape;826;p66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66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0" name="Google Shape;830;p66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2" name="Google Shape;832;p66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33" name="Google Shape;833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4203138" y="400389"/>
            <a:ext cx="3257025" cy="43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839" name="Google Shape;839;p6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840" name="Google Shape;840;p67"/>
          <p:cNvSpPr txBox="1"/>
          <p:nvPr/>
        </p:nvSpPr>
        <p:spPr>
          <a:xfrm>
            <a:off x="2691550" y="4255175"/>
            <a:ext cx="6405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Comparison of a normal brain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and one with Alzheimer’s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1" name="Google Shape;841;p67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67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43" name="Google Shape;843;p67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44" name="Google Shape;844;p67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45" name="Google Shape;845;p67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46" name="Google Shape;846;p67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47" name="Google Shape;847;p67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48" name="Google Shape;848;p6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1550" y="1405875"/>
            <a:ext cx="6280200" cy="270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sp>
        <p:nvSpPr>
          <p:cNvPr id="854" name="Google Shape;854;p6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855" name="Google Shape;855;p68"/>
          <p:cNvSpPr txBox="1"/>
          <p:nvPr/>
        </p:nvSpPr>
        <p:spPr>
          <a:xfrm>
            <a:off x="2691550" y="4255175"/>
            <a:ext cx="6405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Comparison between the head of a baby with microcephaly (left) and a normal baby (right).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6" name="Google Shape;856;p68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857;p68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58" name="Google Shape;858;p68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59" name="Google Shape;859;p68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60" name="Google Shape;860;p68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61" name="Google Shape;861;p68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62" name="Google Shape;862;p68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63" name="Google Shape;863;p6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09875" y="1087700"/>
            <a:ext cx="5738775" cy="299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sp>
        <p:nvSpPr>
          <p:cNvPr id="869" name="Google Shape;869;p6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Cell Cycle Diseases and Disorders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870" name="Google Shape;870;p69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56B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69"/>
          <p:cNvSpPr txBox="1"/>
          <p:nvPr/>
        </p:nvSpPr>
        <p:spPr>
          <a:xfrm>
            <a:off x="280425" y="9323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Cancer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2" name="Google Shape;872;p69"/>
          <p:cNvSpPr txBox="1"/>
          <p:nvPr/>
        </p:nvSpPr>
        <p:spPr>
          <a:xfrm>
            <a:off x="280425" y="159687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Nondisjunction disorders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3" name="Google Shape;873;p69"/>
          <p:cNvSpPr txBox="1"/>
          <p:nvPr/>
        </p:nvSpPr>
        <p:spPr>
          <a:xfrm>
            <a:off x="280425" y="226145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Mosaicism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4" name="Google Shape;874;p69"/>
          <p:cNvSpPr txBox="1"/>
          <p:nvPr/>
        </p:nvSpPr>
        <p:spPr>
          <a:xfrm>
            <a:off x="280425" y="2926025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Alzheimer’s disease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5" name="Google Shape;875;p69"/>
          <p:cNvSpPr txBox="1"/>
          <p:nvPr/>
        </p:nvSpPr>
        <p:spPr>
          <a:xfrm>
            <a:off x="280425" y="3590600"/>
            <a:ext cx="2310900" cy="52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Microcephaly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6" name="Google Shape;876;p69"/>
          <p:cNvSpPr txBox="1"/>
          <p:nvPr/>
        </p:nvSpPr>
        <p:spPr>
          <a:xfrm>
            <a:off x="280425" y="4255175"/>
            <a:ext cx="2310900" cy="5238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Psychiatric diseases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77" name="Google Shape;877;p69"/>
          <p:cNvSpPr/>
          <p:nvPr/>
        </p:nvSpPr>
        <p:spPr>
          <a:xfrm>
            <a:off x="4453000" y="2343850"/>
            <a:ext cx="2757300" cy="103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Psychiatric Diseases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8" name="Google Shape;878;p69"/>
          <p:cNvSpPr/>
          <p:nvPr/>
        </p:nvSpPr>
        <p:spPr>
          <a:xfrm>
            <a:off x="3928000" y="854450"/>
            <a:ext cx="3807300" cy="10602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Bipolar disorder</a:t>
            </a:r>
            <a:endParaRPr sz="1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 characterized by manic and depressive episodes.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79" name="Google Shape;879;p69"/>
          <p:cNvSpPr/>
          <p:nvPr/>
        </p:nvSpPr>
        <p:spPr>
          <a:xfrm>
            <a:off x="2757050" y="3590600"/>
            <a:ext cx="3088200" cy="1427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Major depressive disorder</a:t>
            </a:r>
            <a:endParaRPr sz="1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 characterized by severe depressive episodes.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80" name="Google Shape;880;p69"/>
          <p:cNvSpPr/>
          <p:nvPr/>
        </p:nvSpPr>
        <p:spPr>
          <a:xfrm>
            <a:off x="5981125" y="3590600"/>
            <a:ext cx="2973000" cy="1427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Schizophrenia </a:t>
            </a: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interferes with a person’s sense of reality.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81" name="Google Shape;881;p69"/>
          <p:cNvSpPr/>
          <p:nvPr/>
        </p:nvSpPr>
        <p:spPr>
          <a:xfrm rot="8363202">
            <a:off x="3766107" y="3049972"/>
            <a:ext cx="621245" cy="3935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9"/>
          <p:cNvSpPr/>
          <p:nvPr/>
        </p:nvSpPr>
        <p:spPr>
          <a:xfrm rot="2402250">
            <a:off x="7272546" y="3050031"/>
            <a:ext cx="654760" cy="3934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9"/>
          <p:cNvSpPr/>
          <p:nvPr/>
        </p:nvSpPr>
        <p:spPr>
          <a:xfrm rot="-5400000">
            <a:off x="5658250" y="1916000"/>
            <a:ext cx="3468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  <p:sp>
        <p:nvSpPr>
          <p:cNvPr id="889" name="Google Shape;889;p70"/>
          <p:cNvSpPr txBox="1"/>
          <p:nvPr/>
        </p:nvSpPr>
        <p:spPr>
          <a:xfrm>
            <a:off x="2458150" y="612150"/>
            <a:ext cx="64041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parent cell accumulated a lot of damage to its genetic material. The cell cycle checkpoints were unable to detect the damage and the cell divided. What might happen to the daughter cells?</a:t>
            </a:r>
            <a:endParaRPr sz="3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sp>
        <p:nvSpPr>
          <p:cNvPr id="909" name="Google Shape;909;p73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errors occur in the cell cycle, the cell will either attempt to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compensate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the error through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repair processes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undergo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apoptosis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if the errors cannot be repaired.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mitosis and meiosis, errors can be passed on in the form of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DNA modifications or damage. </a:t>
            </a:r>
            <a:endParaRPr sz="2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  <p:sp>
        <p:nvSpPr>
          <p:cNvPr id="915" name="Google Shape;915;p74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failure of the chromosomes or chromatids to separate properly is known as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nondisjunction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This is known as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meiotic nondisjunction 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it occurs in meiosis and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mitotic nondisjunction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if it occurs in mitosis.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  <p:sp>
        <p:nvSpPr>
          <p:cNvPr id="921" name="Google Shape;921;p75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Cancer is primarily characterized by uncontrollable cell division which results in a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neoplasm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which is an abnormal growth of the defective cells.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  <p:sp>
        <p:nvSpPr>
          <p:cNvPr id="927" name="Google Shape;927;p76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Aneuploidy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occurs when the cell has an abnormal number of chromosomes while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polyploidy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occurs when the cell has an abnormal number of sets of chromosomes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86750" y="-348950"/>
            <a:ext cx="9230751" cy="57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565" name="Google Shape;565;p46"/>
          <p:cNvSpPr txBox="1">
            <a:spLocks noGrp="1"/>
          </p:cNvSpPr>
          <p:nvPr>
            <p:ph type="body" idx="1"/>
          </p:nvPr>
        </p:nvSpPr>
        <p:spPr>
          <a:xfrm>
            <a:off x="192400" y="655675"/>
            <a:ext cx="8777400" cy="4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Many of these diseases can severely impact how people lead their lives.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933" name="Google Shape;933;p77"/>
          <p:cNvSpPr txBox="1"/>
          <p:nvPr/>
        </p:nvSpPr>
        <p:spPr>
          <a:xfrm>
            <a:off x="622350" y="4622125"/>
            <a:ext cx="7899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Disorders caused by cell cycle errors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4" name="Google Shape;934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65913" y="829900"/>
            <a:ext cx="6612174" cy="37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940" name="Google Shape;940;p78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941" name="Google Shape;941;p78"/>
          <p:cNvSpPr txBox="1"/>
          <p:nvPr/>
        </p:nvSpPr>
        <p:spPr>
          <a:xfrm>
            <a:off x="2007450" y="991525"/>
            <a:ext cx="6871200" cy="3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does nondisjunction lead to the development of diseases?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  <p:sp>
        <p:nvSpPr>
          <p:cNvPr id="947" name="Google Shape;947;p79"/>
          <p:cNvSpPr txBox="1"/>
          <p:nvPr/>
        </p:nvSpPr>
        <p:spPr>
          <a:xfrm>
            <a:off x="204525" y="1257125"/>
            <a:ext cx="4173600" cy="30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</a:pPr>
            <a:r>
              <a:rPr lang="en-US"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21: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Full Trisomy 13 phenotype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Vaticidalprophet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is licensed under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CC BY 4.0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via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Wikimedia Commons.</a:t>
            </a: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</a:pPr>
            <a:r>
              <a:rPr lang="en-US" sz="11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23: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PortWineStainHand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Aamartinez0626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is licensed under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CC BY-SA 4.0</a:t>
            </a: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via </a:t>
            </a:r>
            <a:r>
              <a:rPr lang="en-US" sz="11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Wikimedia Commons.</a:t>
            </a:r>
            <a:endParaRPr sz="11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79"/>
          <p:cNvSpPr txBox="1"/>
          <p:nvPr/>
        </p:nvSpPr>
        <p:spPr>
          <a:xfrm>
            <a:off x="4800375" y="1257125"/>
            <a:ext cx="42207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Boyer, Rodney F. Concepts in Biochemistry. Hoboken, NJ: Wiley, 2006.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Hickman, Cleveland P. Integrated Principles of Zoology. New York, NY: McGraw-Hill, 2011.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Miller, Stephen A., and John P. Harley. Zoology. New York, NY: McGraw-Hill, 2010.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Russell, Peter J. Biology: The Dynamic Science. Student Ed. Belmont, CA: Thomson/Brooks/Cole, 2008.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0" indent="-4000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Starr, Cecie, Ralph Taggart, Christine A. Evers, and Lisa Starr. Biology: the Unity and Diversity of Life. Boston, MA: Cengage, 2019.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571" name="Google Shape;571;p47"/>
          <p:cNvSpPr txBox="1"/>
          <p:nvPr/>
        </p:nvSpPr>
        <p:spPr>
          <a:xfrm>
            <a:off x="2488500" y="612150"/>
            <a:ext cx="63462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do errors in cell cycle checkpoints affect the likelihood of the development of diseases?</a:t>
            </a: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589" name="Google Shape;589;p50"/>
          <p:cNvSpPr txBox="1"/>
          <p:nvPr/>
        </p:nvSpPr>
        <p:spPr>
          <a:xfrm>
            <a:off x="310050" y="912650"/>
            <a:ext cx="4069500" cy="3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Cell Cycle Errors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Errors in the Cell Cycle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591" name="Google Shape;591;p50"/>
          <p:cNvSpPr txBox="1"/>
          <p:nvPr/>
        </p:nvSpPr>
        <p:spPr>
          <a:xfrm>
            <a:off x="2537250" y="4556099"/>
            <a:ext cx="4069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The cell cycle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" name="Google Shape;592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81238" y="1678278"/>
            <a:ext cx="4581525" cy="2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sp>
        <p:nvSpPr>
          <p:cNvPr id="598" name="Google Shape;598;p51"/>
          <p:cNvSpPr txBox="1"/>
          <p:nvPr/>
        </p:nvSpPr>
        <p:spPr>
          <a:xfrm>
            <a:off x="310050" y="912650"/>
            <a:ext cx="4134300" cy="3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Mitotic Errors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mitosis, errors can be passed on in the form of DNA modifications or damage.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Errors in the Cell Cycle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3"/>
          <a:srcRect l="317" r="327"/>
          <a:stretch>
            <a:fillRect/>
          </a:stretch>
        </p:blipFill>
        <p:spPr>
          <a:xfrm>
            <a:off x="4701813" y="862000"/>
            <a:ext cx="427672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 txBox="1"/>
          <p:nvPr/>
        </p:nvSpPr>
        <p:spPr>
          <a:xfrm>
            <a:off x="4805425" y="4450300"/>
            <a:ext cx="4069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Damage in DNA structure and chromatin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sp>
        <p:nvSpPr>
          <p:cNvPr id="607" name="Google Shape;607;p52"/>
          <p:cNvSpPr txBox="1"/>
          <p:nvPr/>
        </p:nvSpPr>
        <p:spPr>
          <a:xfrm>
            <a:off x="310050" y="912650"/>
            <a:ext cx="4134300" cy="3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Mitotic Errors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Any errors accumulated in the parent cell have the capacity to be passed on to the daughter cells.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52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Errors in the Cell Cycle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09" name="Google Shape;609;p52"/>
          <p:cNvPicPr preferRelativeResize="0"/>
          <p:nvPr/>
        </p:nvPicPr>
        <p:blipFill rotWithShape="1">
          <a:blip r:embed="rId3"/>
          <a:srcRect l="317" r="327"/>
          <a:stretch>
            <a:fillRect/>
          </a:stretch>
        </p:blipFill>
        <p:spPr>
          <a:xfrm>
            <a:off x="4701813" y="862000"/>
            <a:ext cx="427672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2"/>
          <p:cNvSpPr txBox="1"/>
          <p:nvPr/>
        </p:nvSpPr>
        <p:spPr>
          <a:xfrm>
            <a:off x="4805425" y="4450300"/>
            <a:ext cx="4069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Damage in DNA structure and chromatin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sp>
        <p:nvSpPr>
          <p:cNvPr id="616" name="Google Shape;616;p53"/>
          <p:cNvSpPr txBox="1"/>
          <p:nvPr/>
        </p:nvSpPr>
        <p:spPr>
          <a:xfrm>
            <a:off x="310050" y="912650"/>
            <a:ext cx="8434500" cy="3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Mitotic and Meiotic Errors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Failure of the chromosomes or chromatids to separate properly is known as </a:t>
            </a:r>
            <a:r>
              <a:rPr lang="en-U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nondisjunction</a:t>
            </a: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This results in an abnormal amount of DNA.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53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Errors in the Cell Cycle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18" name="Google Shape;618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8511" y="2735102"/>
            <a:ext cx="6206974" cy="22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/>
          <p:nvPr/>
        </p:nvSpPr>
        <p:spPr>
          <a:xfrm>
            <a:off x="5449838" y="3876100"/>
            <a:ext cx="1531500" cy="77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625" name="Google Shape;625;p54"/>
          <p:cNvSpPr txBox="1"/>
          <p:nvPr/>
        </p:nvSpPr>
        <p:spPr>
          <a:xfrm>
            <a:off x="310050" y="912650"/>
            <a:ext cx="8457900" cy="3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Mitotic and Meiotic Errors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can also occur during mitosis where the pairs of chromosomes do not separate properly. If this occurs, it is known as </a:t>
            </a:r>
            <a:r>
              <a:rPr lang="en-U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mitotic nondisjunction. 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Errors in the Cell Cycle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27" name="Google Shape;627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8524" y="2795327"/>
            <a:ext cx="6206974" cy="22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4"/>
          <p:cNvSpPr/>
          <p:nvPr/>
        </p:nvSpPr>
        <p:spPr>
          <a:xfrm>
            <a:off x="5449850" y="3936325"/>
            <a:ext cx="1531500" cy="77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pper STE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</Words>
  <Application>Microsoft Office PowerPoint</Application>
  <PresentationFormat>On-screen Show (16:9)</PresentationFormat>
  <Paragraphs>222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Montserrat</vt:lpstr>
      <vt:lpstr>Arial</vt:lpstr>
      <vt:lpstr>Montserrat Light</vt:lpstr>
      <vt:lpstr>Barlow Medium</vt:lpstr>
      <vt:lpstr>Open Sans</vt:lpstr>
      <vt:lpstr>Arvo</vt:lpstr>
      <vt:lpstr>Barlow</vt:lpstr>
      <vt:lpstr>Open Sans SemiBold</vt:lpstr>
      <vt:lpstr>Quipper STEM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Biology 1_x000d_Science, Technology, Engineering, and Mathematics</dc:title>
  <dc:creator/>
  <cp:lastModifiedBy>Annabelle Olivo</cp:lastModifiedBy>
  <cp:revision>3</cp:revision>
  <dcterms:created xsi:type="dcterms:W3CDTF">2024-02-20T15:43:02Z</dcterms:created>
  <dcterms:modified xsi:type="dcterms:W3CDTF">2024-10-10T12:23:24Z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71DBD531F1DB4E99B06A61FB55FAEBBE_13</vt:lpwstr>
  </property>
  <property fmtid="{D5CDD505-2E9C-101B-9397-08002B2CF9AE}" pid="3" name="KSOProductBuildVer">
    <vt:lpwstr>1033-12.2.0.13431</vt:lpwstr>
  </property>
</Properties>
</file>